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1" r:id="rId5"/>
    <p:sldMasterId id="2147493653" r:id="rId6"/>
    <p:sldMasterId id="2147493666" r:id="rId7"/>
    <p:sldMasterId id="2147493674" r:id="rId8"/>
    <p:sldMasterId id="2147493687" r:id="rId9"/>
    <p:sldMasterId id="2147493700" r:id="rId10"/>
    <p:sldMasterId id="2147493720" r:id="rId11"/>
    <p:sldMasterId id="2147493733" r:id="rId12"/>
  </p:sldMasterIdLst>
  <p:notesMasterIdLst>
    <p:notesMasterId r:id="rId109"/>
  </p:notesMasterIdLst>
  <p:handoutMasterIdLst>
    <p:handoutMasterId r:id="rId110"/>
  </p:handoutMasterIdLst>
  <p:sldIdLst>
    <p:sldId id="854" r:id="rId13"/>
    <p:sldId id="1047" r:id="rId14"/>
    <p:sldId id="1052" r:id="rId15"/>
    <p:sldId id="1077" r:id="rId16"/>
    <p:sldId id="1078" r:id="rId17"/>
    <p:sldId id="1162" r:id="rId18"/>
    <p:sldId id="1112" r:id="rId19"/>
    <p:sldId id="300" r:id="rId20"/>
    <p:sldId id="408" r:id="rId21"/>
    <p:sldId id="1163" r:id="rId22"/>
    <p:sldId id="1164" r:id="rId23"/>
    <p:sldId id="1072" r:id="rId24"/>
    <p:sldId id="1142" r:id="rId25"/>
    <p:sldId id="1144" r:id="rId26"/>
    <p:sldId id="1145" r:id="rId27"/>
    <p:sldId id="1143" r:id="rId28"/>
    <p:sldId id="1146" r:id="rId29"/>
    <p:sldId id="1149" r:id="rId30"/>
    <p:sldId id="1152" r:id="rId31"/>
    <p:sldId id="1151" r:id="rId32"/>
    <p:sldId id="1005" r:id="rId33"/>
    <p:sldId id="1150" r:id="rId34"/>
    <p:sldId id="1153" r:id="rId35"/>
    <p:sldId id="1154" r:id="rId36"/>
    <p:sldId id="1125" r:id="rId37"/>
    <p:sldId id="1126" r:id="rId38"/>
    <p:sldId id="1127" r:id="rId39"/>
    <p:sldId id="1128" r:id="rId40"/>
    <p:sldId id="1129" r:id="rId41"/>
    <p:sldId id="1130" r:id="rId42"/>
    <p:sldId id="1131" r:id="rId43"/>
    <p:sldId id="1132" r:id="rId44"/>
    <p:sldId id="1133" r:id="rId45"/>
    <p:sldId id="1155" r:id="rId46"/>
    <p:sldId id="1156" r:id="rId47"/>
    <p:sldId id="370" r:id="rId48"/>
    <p:sldId id="1015" r:id="rId49"/>
    <p:sldId id="1017" r:id="rId50"/>
    <p:sldId id="1018" r:id="rId51"/>
    <p:sldId id="384" r:id="rId52"/>
    <p:sldId id="387" r:id="rId53"/>
    <p:sldId id="1157" r:id="rId54"/>
    <p:sldId id="356" r:id="rId55"/>
    <p:sldId id="357" r:id="rId56"/>
    <p:sldId id="358" r:id="rId57"/>
    <p:sldId id="359" r:id="rId58"/>
    <p:sldId id="360" r:id="rId59"/>
    <p:sldId id="470" r:id="rId60"/>
    <p:sldId id="362" r:id="rId61"/>
    <p:sldId id="363" r:id="rId62"/>
    <p:sldId id="364" r:id="rId63"/>
    <p:sldId id="365" r:id="rId64"/>
    <p:sldId id="366" r:id="rId65"/>
    <p:sldId id="367" r:id="rId66"/>
    <p:sldId id="1158" r:id="rId67"/>
    <p:sldId id="369" r:id="rId68"/>
    <p:sldId id="1093" r:id="rId69"/>
    <p:sldId id="371" r:id="rId70"/>
    <p:sldId id="372" r:id="rId71"/>
    <p:sldId id="1094" r:id="rId72"/>
    <p:sldId id="374" r:id="rId73"/>
    <p:sldId id="1095" r:id="rId74"/>
    <p:sldId id="1096" r:id="rId75"/>
    <p:sldId id="1097" r:id="rId76"/>
    <p:sldId id="1098" r:id="rId77"/>
    <p:sldId id="1099" r:id="rId78"/>
    <p:sldId id="380" r:id="rId79"/>
    <p:sldId id="381" r:id="rId80"/>
    <p:sldId id="1100" r:id="rId81"/>
    <p:sldId id="383" r:id="rId82"/>
    <p:sldId id="1159" r:id="rId83"/>
    <p:sldId id="1105" r:id="rId84"/>
    <p:sldId id="1106" r:id="rId85"/>
    <p:sldId id="1109" r:id="rId86"/>
    <p:sldId id="1160" r:id="rId87"/>
    <p:sldId id="575" r:id="rId88"/>
    <p:sldId id="576" r:id="rId89"/>
    <p:sldId id="577" r:id="rId90"/>
    <p:sldId id="578" r:id="rId91"/>
    <p:sldId id="584" r:id="rId92"/>
    <p:sldId id="579" r:id="rId93"/>
    <p:sldId id="340" r:id="rId94"/>
    <p:sldId id="433" r:id="rId95"/>
    <p:sldId id="434" r:id="rId96"/>
    <p:sldId id="435" r:id="rId97"/>
    <p:sldId id="436" r:id="rId98"/>
    <p:sldId id="426" r:id="rId99"/>
    <p:sldId id="427" r:id="rId100"/>
    <p:sldId id="643" r:id="rId101"/>
    <p:sldId id="644" r:id="rId102"/>
    <p:sldId id="646" r:id="rId103"/>
    <p:sldId id="645" r:id="rId104"/>
    <p:sldId id="647" r:id="rId105"/>
    <p:sldId id="648" r:id="rId106"/>
    <p:sldId id="452" r:id="rId107"/>
    <p:sldId id="1161" r:id="rId10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p:restoredTop sz="96793"/>
  </p:normalViewPr>
  <p:slideViewPr>
    <p:cSldViewPr snapToObjects="1">
      <p:cViewPr varScale="1">
        <p:scale>
          <a:sx n="204" d="100"/>
          <a:sy n="204" d="100"/>
        </p:scale>
        <p:origin x="200" y="3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viewProps" Target="viewProp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theme" Target="theme/theme1.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notesMaster" Target="notesMasters/notesMaster1.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handoutMaster" Target="handoutMasters/handout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2/18/22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540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916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51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94983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1091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2610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1177925" y="695325"/>
            <a:ext cx="4641850"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6954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7170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31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871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8616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66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366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1177925" y="695325"/>
            <a:ext cx="4641850"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6655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21C35E-7DD2-43A4-B0B3-DF6655FBBF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2547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5AA873-0E0F-4E9D-B9D0-F99186FE665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xfrm>
            <a:off x="1177925" y="695325"/>
            <a:ext cx="4641850"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51565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1177925" y="695325"/>
            <a:ext cx="4641850"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194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38899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9176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77125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098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9152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894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9637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28948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7064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77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0382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94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0380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67655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09982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65501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6674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443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2485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744182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09216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0113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7615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43576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29639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77026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786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04260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72495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7515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32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24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6532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470908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07264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485161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6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35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222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060610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958486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574825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602981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70097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91122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693252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6538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88350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6784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1332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53587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26904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83954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933836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985065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841877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780425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736902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192517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87449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520616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262703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9047551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229941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8317911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467906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68394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034546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756580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513446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2/18/22</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836440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8589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8809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139655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77992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341507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64320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0139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885996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4079946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1947816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1154521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1239747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5593245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64469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0026209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57717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222285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4260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0220078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6433228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7964223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19232587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1766852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0777012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3581630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26507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8.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9.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55591"/>
      </p:ext>
    </p:extLst>
  </p:cSld>
  <p:clrMap bg1="lt1" tx1="dk1" bg2="lt2" tx2="dk2" accent1="accent1" accent2="accent2" accent3="accent3" accent4="accent4" accent5="accent5" accent6="accent6" hlink="hlink" folHlink="folHlink"/>
  <p:sldLayoutIdLst>
    <p:sldLayoutId id="2147493632" r:id="rId1"/>
    <p:sldLayoutId id="2147493633" r:id="rId2"/>
    <p:sldLayoutId id="2147493634" r:id="rId3"/>
    <p:sldLayoutId id="2147493635" r:id="rId4"/>
    <p:sldLayoutId id="2147493636" r:id="rId5"/>
    <p:sldLayoutId id="2147493637" r:id="rId6"/>
    <p:sldLayoutId id="2147493638" r:id="rId7"/>
    <p:sldLayoutId id="2147493639" r:id="rId8"/>
    <p:sldLayoutId id="2147493640" r:id="rId9"/>
    <p:sldLayoutId id="2147493641" r:id="rId10"/>
    <p:sldLayoutId id="2147493642" r:id="rId11"/>
    <p:sldLayoutId id="214749364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552595"/>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 id="214749366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5: ER, Relational, SQL (IV)</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927352474"/>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78187"/>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167171"/>
      </p:ext>
    </p:extLst>
  </p:cSld>
  <p:clrMap bg1="lt1" tx1="dk1" bg2="lt2" tx2="dk2" accent1="accent1" accent2="accent2" accent3="accent3" accent4="accent4" accent5="accent5" accent6="accent6" hlink="hlink" folHlink="folHlink"/>
  <p:sldLayoutIdLst>
    <p:sldLayoutId id="2147493688" r:id="rId1"/>
    <p:sldLayoutId id="2147493689" r:id="rId2"/>
    <p:sldLayoutId id="2147493690" r:id="rId3"/>
    <p:sldLayoutId id="2147493691" r:id="rId4"/>
    <p:sldLayoutId id="2147493692" r:id="rId5"/>
    <p:sldLayoutId id="2147493693" r:id="rId6"/>
    <p:sldLayoutId id="2147493694" r:id="rId7"/>
    <p:sldLayoutId id="2147493695" r:id="rId8"/>
    <p:sldLayoutId id="2147493696" r:id="rId9"/>
    <p:sldLayoutId id="2147493697" r:id="rId10"/>
    <p:sldLayoutId id="2147493698" r:id="rId11"/>
    <p:sldLayoutId id="21474936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2/18/22</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97021255"/>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6284373"/>
      </p:ext>
    </p:extLst>
  </p:cSld>
  <p:clrMap bg1="lt1" tx1="dk1" bg2="lt2" tx2="dk2" accent1="accent1" accent2="accent2" accent3="accent3" accent4="accent4" accent5="accent5" accent6="accent6" hlink="hlink" folHlink="folHlink"/>
  <p:sldLayoutIdLst>
    <p:sldLayoutId id="2147493721" r:id="rId1"/>
    <p:sldLayoutId id="2147493722" r:id="rId2"/>
    <p:sldLayoutId id="2147493723" r:id="rId3"/>
    <p:sldLayoutId id="2147493724" r:id="rId4"/>
    <p:sldLayoutId id="2147493725" r:id="rId5"/>
    <p:sldLayoutId id="2147493726" r:id="rId6"/>
    <p:sldLayoutId id="2147493727" r:id="rId7"/>
    <p:sldLayoutId id="2147493728" r:id="rId8"/>
    <p:sldLayoutId id="2147493729" r:id="rId9"/>
    <p:sldLayoutId id="2147493730" r:id="rId10"/>
    <p:sldLayoutId id="2147493731" r:id="rId11"/>
    <p:sldLayoutId id="214749373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606927"/>
      </p:ext>
    </p:extLst>
  </p:cSld>
  <p:clrMap bg1="lt1" tx1="dk1" bg2="lt2" tx2="dk2" accent1="accent1" accent2="accent2" accent3="accent3" accent4="accent4" accent5="accent5" accent6="accent6" hlink="hlink" folHlink="folHlink"/>
  <p:sldLayoutIdLst>
    <p:sldLayoutId id="2147493734" r:id="rId1"/>
    <p:sldLayoutId id="2147493735" r:id="rId2"/>
    <p:sldLayoutId id="2147493736" r:id="rId3"/>
    <p:sldLayoutId id="2147493737" r:id="rId4"/>
    <p:sldLayoutId id="2147493738" r:id="rId5"/>
    <p:sldLayoutId id="2147493739" r:id="rId6"/>
    <p:sldLayoutId id="2147493740" r:id="rId7"/>
    <p:sldLayoutId id="2147493741" r:id="rId8"/>
    <p:sldLayoutId id="2147493742" r:id="rId9"/>
    <p:sldLayoutId id="2147493743" r:id="rId10"/>
    <p:sldLayoutId id="2147493744" r:id="rId11"/>
    <p:sldLayoutId id="214749374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0.xml"/><Relationship Id="rId1" Type="http://schemas.openxmlformats.org/officeDocument/2006/relationships/slideLayout" Target="../slideLayouts/slideLayout64.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3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7.xml"/></Relationships>
</file>

<file path=ppt/slides/_rels/slide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0.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52.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52.xml"/><Relationship Id="rId4"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6.xml"/><Relationship Id="rId1" Type="http://schemas.openxmlformats.org/officeDocument/2006/relationships/slideLayout" Target="../slideLayouts/slideLayout52.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a:xfrm>
            <a:off x="172570" y="1121"/>
            <a:ext cx="8666629" cy="443198"/>
          </a:xfrm>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a:xfrm>
            <a:off x="172570" y="1121"/>
            <a:ext cx="8666629" cy="443198"/>
          </a:xfrm>
        </p:spPr>
        <p:txBody>
          <a:bodyPr/>
          <a:lstStyle/>
          <a:p>
            <a:r>
              <a:rPr lang="en-US" altLang="en-US" dirty="0">
                <a:effectLst>
                  <a:outerShdw blurRad="38100" dist="38100" dir="2700000" algn="tl">
                    <a:srgbClr val="C0C0C0"/>
                  </a:outerShdw>
                </a:effectLst>
                <a:ea typeface="MS PGothic" panose="020B0600070205080204" pitchFamily="34" charset="-128"/>
              </a:rPr>
              <a:t>Usage Example: Basic Steps in Query Processing</a:t>
            </a:r>
            <a:endParaRPr lang="en-US" dirty="0"/>
          </a:p>
        </p:txBody>
      </p:sp>
      <p:sp>
        <p:nvSpPr>
          <p:cNvPr id="6" name="Rectangle 3">
            <a:extLst>
              <a:ext uri="{FF2B5EF4-FFF2-40B4-BE49-F238E27FC236}">
                <a16:creationId xmlns:a16="http://schemas.microsoft.com/office/drawing/2014/main" id="{5B6093F9-8C24-D54A-83C7-19B1A09638F4}"/>
              </a:ext>
            </a:extLst>
          </p:cNvPr>
          <p:cNvSpPr>
            <a:spLocks noGrp="1" noChangeArrowheads="1"/>
          </p:cNvSpPr>
          <p:nvPr>
            <p:ph idx="1"/>
          </p:nvPr>
        </p:nvSpPr>
        <p:spPr>
          <a:xfrm>
            <a:off x="253897" y="636506"/>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7" name="Picture 11">
            <a:extLst>
              <a:ext uri="{FF2B5EF4-FFF2-40B4-BE49-F238E27FC236}">
                <a16:creationId xmlns:a16="http://schemas.microsoft.com/office/drawing/2014/main" id="{75019ED0-FA9E-874D-B471-68D333610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09750"/>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F7A0784F-FC09-4345-9D29-7130502A0A28}"/>
              </a:ext>
            </a:extLst>
          </p:cNvPr>
          <p:cNvSpPr/>
          <p:nvPr/>
        </p:nvSpPr>
        <p:spPr bwMode="auto">
          <a:xfrm>
            <a:off x="5486400" y="696333"/>
            <a:ext cx="3276600" cy="1494417"/>
          </a:xfrm>
          <a:prstGeom prst="roundRect">
            <a:avLst/>
          </a:prstGeom>
          <a:solidFill>
            <a:schemeClr val="tx2"/>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Database Catalog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Tables, columns, types, ...</a:t>
            </a:r>
            <a:b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b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needed to check syntax.</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Statistics used for cost based</a:t>
            </a:r>
            <a:b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br>
            <a:r>
              <a:rPr kumimoji="0" lang="en-US" sz="1600" b="0" i="0" u="none" strike="noStrike" kern="1200" cap="none" spc="0" normalizeH="0" baseline="0" noProof="0" dirty="0">
                <a:ln>
                  <a:noFill/>
                </a:ln>
                <a:solidFill>
                  <a:prstClr val="white"/>
                </a:solidFill>
                <a:effectLst/>
                <a:uLnTx/>
                <a:uFillTx/>
                <a:latin typeface="Helvetica" charset="0"/>
                <a:ea typeface="ＭＳ Ｐゴシック" charset="-128"/>
                <a:cs typeface="+mn-cs"/>
              </a:rPr>
              <a:t>optimization and plans.</a:t>
            </a:r>
          </a:p>
        </p:txBody>
      </p:sp>
      <p:cxnSp>
        <p:nvCxnSpPr>
          <p:cNvPr id="13" name="Straight Arrow Connector 12">
            <a:extLst>
              <a:ext uri="{FF2B5EF4-FFF2-40B4-BE49-F238E27FC236}">
                <a16:creationId xmlns:a16="http://schemas.microsoft.com/office/drawing/2014/main" id="{59736F93-CF11-454E-A28B-E30F91254237}"/>
              </a:ext>
            </a:extLst>
          </p:cNvPr>
          <p:cNvCxnSpPr/>
          <p:nvPr/>
        </p:nvCxnSpPr>
        <p:spPr bwMode="auto">
          <a:xfrm flipV="1">
            <a:off x="3352800" y="1123950"/>
            <a:ext cx="2057400" cy="76200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E30F5D74-0150-B848-ACFF-4654540E026F}"/>
              </a:ext>
            </a:extLst>
          </p:cNvPr>
          <p:cNvCxnSpPr>
            <a:cxnSpLocks/>
          </p:cNvCxnSpPr>
          <p:nvPr/>
        </p:nvCxnSpPr>
        <p:spPr bwMode="auto">
          <a:xfrm flipV="1">
            <a:off x="5760705" y="2190750"/>
            <a:ext cx="1173495" cy="162112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9596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41426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65D7D-A146-DA4C-A726-40FA6D30669E}"/>
              </a:ext>
            </a:extLst>
          </p:cNvPr>
          <p:cNvSpPr>
            <a:spLocks noGrp="1"/>
          </p:cNvSpPr>
          <p:nvPr>
            <p:ph idx="1"/>
          </p:nvPr>
        </p:nvSpPr>
        <p:spPr/>
        <p:txBody>
          <a:bodyPr/>
          <a:lstStyle/>
          <a:p>
            <a:r>
              <a:rPr lang="en-US" dirty="0"/>
              <a:t>Left and right join</a:t>
            </a:r>
          </a:p>
          <a:p>
            <a:pPr lvl="1"/>
            <a:r>
              <a:rPr lang="en-US" dirty="0"/>
              <a:t>⟕</a:t>
            </a:r>
          </a:p>
          <a:p>
            <a:pPr lvl="1"/>
            <a:r>
              <a:rPr lang="en-US" dirty="0"/>
              <a:t>⟖</a:t>
            </a:r>
          </a:p>
          <a:p>
            <a:pPr lvl="1"/>
            <a:r>
              <a:rPr lang="en-US" dirty="0"/>
              <a:t>⟗</a:t>
            </a:r>
          </a:p>
          <a:p>
            <a:r>
              <a:rPr lang="en-US" dirty="0"/>
              <a:t>Semi-join</a:t>
            </a:r>
          </a:p>
          <a:p>
            <a:pPr lvl="1"/>
            <a:r>
              <a:rPr lang="en-US" dirty="0"/>
              <a:t>⋉</a:t>
            </a:r>
          </a:p>
          <a:p>
            <a:pPr lvl="1"/>
            <a:r>
              <a:rPr lang="en-US" dirty="0"/>
              <a:t>⋊</a:t>
            </a:r>
          </a:p>
          <a:p>
            <a:r>
              <a:rPr lang="en-US" dirty="0"/>
              <a:t>Anti-join: ▷</a:t>
            </a:r>
          </a:p>
          <a:p>
            <a:r>
              <a:rPr lang="en-US" dirty="0"/>
              <a:t>Order By: </a:t>
            </a:r>
            <a:r>
              <a:rPr lang="el-GR" dirty="0"/>
              <a:t>τ</a:t>
            </a:r>
            <a:endParaRPr lang="en-US" dirty="0"/>
          </a:p>
          <a:p>
            <a:r>
              <a:rPr lang="en-US" dirty="0"/>
              <a:t>Group By: </a:t>
            </a:r>
            <a:r>
              <a:rPr lang="el-GR" dirty="0"/>
              <a:t>γ</a:t>
            </a:r>
            <a:endParaRPr lang="en-US" dirty="0"/>
          </a:p>
          <a:p>
            <a:r>
              <a:rPr lang="en-US" dirty="0"/>
              <a:t>Division: ÷</a:t>
            </a:r>
          </a:p>
          <a:p>
            <a:endParaRPr lang="en-US" dirty="0"/>
          </a:p>
        </p:txBody>
      </p:sp>
      <p:sp>
        <p:nvSpPr>
          <p:cNvPr id="3" name="Title 2">
            <a:extLst>
              <a:ext uri="{FF2B5EF4-FFF2-40B4-BE49-F238E27FC236}">
                <a16:creationId xmlns:a16="http://schemas.microsoft.com/office/drawing/2014/main" id="{A5302FE4-FE29-8945-B60A-0E7842B8BB4A}"/>
              </a:ext>
            </a:extLst>
          </p:cNvPr>
          <p:cNvSpPr>
            <a:spLocks noGrp="1"/>
          </p:cNvSpPr>
          <p:nvPr>
            <p:ph type="title"/>
          </p:nvPr>
        </p:nvSpPr>
        <p:spPr/>
        <p:txBody>
          <a:bodyPr/>
          <a:lstStyle/>
          <a:p>
            <a:r>
              <a:rPr lang="en-US" dirty="0"/>
              <a:t>Some Additional Operations</a:t>
            </a:r>
          </a:p>
        </p:txBody>
      </p:sp>
      <p:sp>
        <p:nvSpPr>
          <p:cNvPr id="4" name="TextBox 3">
            <a:extLst>
              <a:ext uri="{FF2B5EF4-FFF2-40B4-BE49-F238E27FC236}">
                <a16:creationId xmlns:a16="http://schemas.microsoft.com/office/drawing/2014/main" id="{6DC1BAF1-DCFD-1745-A8A9-AABB993D7526}"/>
              </a:ext>
            </a:extLst>
          </p:cNvPr>
          <p:cNvSpPr txBox="1"/>
          <p:nvPr/>
        </p:nvSpPr>
        <p:spPr>
          <a:xfrm>
            <a:off x="3352800" y="1657350"/>
            <a:ext cx="4908716" cy="2308324"/>
          </a:xfrm>
          <a:prstGeom prst="rect">
            <a:avLst/>
          </a:prstGeom>
          <a:noFill/>
        </p:spPr>
        <p:txBody>
          <a:bodyPr wrap="none" rtlCol="0">
            <a:spAutoFit/>
          </a:bodyPr>
          <a:lstStyle/>
          <a:p>
            <a:pPr marL="285750" indent="-285750">
              <a:buFont typeface="Arial" panose="020B0604020202020204" pitchFamily="34" charset="0"/>
              <a:buChar char="•"/>
            </a:pPr>
            <a:r>
              <a:rPr lang="en-US" dirty="0"/>
              <a:t>Many of these are obscure, and many SQL</a:t>
            </a:r>
            <a:br>
              <a:rPr lang="en-US" dirty="0"/>
            </a:br>
            <a:r>
              <a:rPr lang="en-US" dirty="0"/>
              <a:t>implementations do not support.</a:t>
            </a:r>
            <a:br>
              <a:rPr lang="en-US" dirty="0"/>
            </a:br>
            <a:endParaRPr lang="en-US" dirty="0"/>
          </a:p>
          <a:p>
            <a:pPr marL="285750" indent="-285750">
              <a:buFont typeface="Arial" panose="020B0604020202020204" pitchFamily="34" charset="0"/>
              <a:buChar char="•"/>
            </a:pPr>
            <a:r>
              <a:rPr lang="en-US" dirty="0"/>
              <a:t>You can “derive” them from other operations</a:t>
            </a:r>
            <a:br>
              <a:rPr lang="en-US" dirty="0"/>
            </a:br>
            <a:r>
              <a:rPr lang="en-US" dirty="0"/>
              <a:t>in many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are so obscure that the textbook does not</a:t>
            </a:r>
            <a:br>
              <a:rPr lang="en-US" dirty="0"/>
            </a:br>
            <a:r>
              <a:rPr lang="en-US" dirty="0"/>
              <a:t>cover some of them.</a:t>
            </a:r>
          </a:p>
        </p:txBody>
      </p:sp>
    </p:spTree>
    <p:extLst>
      <p:ext uri="{BB962C8B-B14F-4D97-AF65-F5344CB8AC3E}">
        <p14:creationId xmlns:p14="http://schemas.microsoft.com/office/powerpoint/2010/main" val="117257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EAFDF-B12F-9A4C-8C5A-7AC475890205}"/>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10630FFD-ED51-E546-B34B-4747FF8D7769}"/>
              </a:ext>
            </a:extLst>
          </p:cNvPr>
          <p:cNvPicPr>
            <a:picLocks noChangeAspect="1"/>
          </p:cNvPicPr>
          <p:nvPr/>
        </p:nvPicPr>
        <p:blipFill>
          <a:blip r:embed="rId2"/>
          <a:stretch>
            <a:fillRect/>
          </a:stretch>
        </p:blipFill>
        <p:spPr>
          <a:xfrm>
            <a:off x="269487" y="486755"/>
            <a:ext cx="8534400" cy="4169990"/>
          </a:xfrm>
          <a:prstGeom prst="rect">
            <a:avLst/>
          </a:prstGeom>
        </p:spPr>
      </p:pic>
    </p:spTree>
    <p:extLst>
      <p:ext uri="{BB962C8B-B14F-4D97-AF65-F5344CB8AC3E}">
        <p14:creationId xmlns:p14="http://schemas.microsoft.com/office/powerpoint/2010/main" val="940496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904857-C096-5343-8AAC-807803154253}"/>
              </a:ext>
            </a:extLst>
          </p:cNvPr>
          <p:cNvSpPr>
            <a:spLocks noGrp="1"/>
          </p:cNvSpPr>
          <p:nvPr>
            <p:ph type="title"/>
          </p:nvPr>
        </p:nvSpPr>
        <p:spPr/>
        <p:txBody>
          <a:bodyPr/>
          <a:lstStyle/>
          <a:p>
            <a:r>
              <a:rPr lang="en-US" dirty="0"/>
              <a:t>Anti-Join</a:t>
            </a:r>
          </a:p>
        </p:txBody>
      </p:sp>
      <p:pic>
        <p:nvPicPr>
          <p:cNvPr id="4" name="Picture 3">
            <a:extLst>
              <a:ext uri="{FF2B5EF4-FFF2-40B4-BE49-F238E27FC236}">
                <a16:creationId xmlns:a16="http://schemas.microsoft.com/office/drawing/2014/main" id="{EA79CFA3-CEBB-F448-930D-51C1BC5FB767}"/>
              </a:ext>
            </a:extLst>
          </p:cNvPr>
          <p:cNvPicPr>
            <a:picLocks noChangeAspect="1"/>
          </p:cNvPicPr>
          <p:nvPr/>
        </p:nvPicPr>
        <p:blipFill>
          <a:blip r:embed="rId2"/>
          <a:stretch>
            <a:fillRect/>
          </a:stretch>
        </p:blipFill>
        <p:spPr>
          <a:xfrm>
            <a:off x="172570" y="514350"/>
            <a:ext cx="7359806" cy="4006556"/>
          </a:xfrm>
          <a:prstGeom prst="rect">
            <a:avLst/>
          </a:prstGeom>
        </p:spPr>
      </p:pic>
    </p:spTree>
    <p:extLst>
      <p:ext uri="{BB962C8B-B14F-4D97-AF65-F5344CB8AC3E}">
        <p14:creationId xmlns:p14="http://schemas.microsoft.com/office/powerpoint/2010/main" val="2230377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DFC64F-8F1A-4644-BB86-B67DCF4D56CA}"/>
              </a:ext>
            </a:extLst>
          </p:cNvPr>
          <p:cNvSpPr>
            <a:spLocks noGrp="1"/>
          </p:cNvSpPr>
          <p:nvPr>
            <p:ph idx="1"/>
          </p:nvPr>
        </p:nvSpPr>
        <p:spPr>
          <a:xfrm>
            <a:off x="152400" y="3595932"/>
            <a:ext cx="8839200" cy="1033218"/>
          </a:xfrm>
        </p:spPr>
        <p:txBody>
          <a:bodyPr/>
          <a:lstStyle/>
          <a:p>
            <a:r>
              <a:rPr lang="en-US" dirty="0"/>
              <a:t>Well, that is crystal clear.</a:t>
            </a:r>
          </a:p>
          <a:p>
            <a:r>
              <a:rPr lang="en-US" dirty="0"/>
              <a:t>My head hurts every time I must remember this for that one slide every semester. But, this makes a cool exam question!</a:t>
            </a:r>
          </a:p>
        </p:txBody>
      </p:sp>
      <p:sp>
        <p:nvSpPr>
          <p:cNvPr id="3" name="Title 2">
            <a:extLst>
              <a:ext uri="{FF2B5EF4-FFF2-40B4-BE49-F238E27FC236}">
                <a16:creationId xmlns:a16="http://schemas.microsoft.com/office/drawing/2014/main" id="{C5A2306F-7ABD-4C45-B115-84488CC0BFB1}"/>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B5CAC5F-C882-704D-AB5E-195A0CAC4C54}"/>
              </a:ext>
            </a:extLst>
          </p:cNvPr>
          <p:cNvPicPr>
            <a:picLocks noChangeAspect="1"/>
          </p:cNvPicPr>
          <p:nvPr/>
        </p:nvPicPr>
        <p:blipFill>
          <a:blip r:embed="rId2"/>
          <a:stretch>
            <a:fillRect/>
          </a:stretch>
        </p:blipFill>
        <p:spPr>
          <a:xfrm>
            <a:off x="76200" y="471732"/>
            <a:ext cx="7416800" cy="3124200"/>
          </a:xfrm>
          <a:prstGeom prst="rect">
            <a:avLst/>
          </a:prstGeom>
        </p:spPr>
      </p:pic>
    </p:spTree>
    <p:extLst>
      <p:ext uri="{BB962C8B-B14F-4D97-AF65-F5344CB8AC3E}">
        <p14:creationId xmlns:p14="http://schemas.microsoft.com/office/powerpoint/2010/main" val="1725524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3D286-6A4B-7F4D-99AE-7FAAE1DC38B5}"/>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D2138F8C-5730-4446-A96A-E3EDF72DC900}"/>
              </a:ext>
            </a:extLst>
          </p:cNvPr>
          <p:cNvPicPr>
            <a:picLocks noChangeAspect="1"/>
          </p:cNvPicPr>
          <p:nvPr/>
        </p:nvPicPr>
        <p:blipFill>
          <a:blip r:embed="rId2"/>
          <a:stretch>
            <a:fillRect/>
          </a:stretch>
        </p:blipFill>
        <p:spPr>
          <a:xfrm>
            <a:off x="457200" y="510334"/>
            <a:ext cx="6683895" cy="4122832"/>
          </a:xfrm>
          <a:prstGeom prst="rect">
            <a:avLst/>
          </a:prstGeom>
        </p:spPr>
      </p:pic>
    </p:spTree>
    <p:extLst>
      <p:ext uri="{BB962C8B-B14F-4D97-AF65-F5344CB8AC3E}">
        <p14:creationId xmlns:p14="http://schemas.microsoft.com/office/powerpoint/2010/main" val="308652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JOIN and Sets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8737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Set Operation Basics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3689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3A9A-AABD-FD41-A0A0-F308D8A9339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6B22655-FF7D-EB49-9445-7F5484F8EACE}"/>
              </a:ext>
            </a:extLst>
          </p:cNvPr>
          <p:cNvSpPr>
            <a:spLocks noGrp="1"/>
          </p:cNvSpPr>
          <p:nvPr>
            <p:ph type="title"/>
          </p:nvPr>
        </p:nvSpPr>
        <p:spPr/>
        <p:txBody>
          <a:bodyPr/>
          <a:lstStyle/>
          <a:p>
            <a:r>
              <a:rPr lang="en-US" dirty="0"/>
              <a:t>Set Operations</a:t>
            </a:r>
          </a:p>
        </p:txBody>
      </p:sp>
      <p:pic>
        <p:nvPicPr>
          <p:cNvPr id="4" name="Picture 3">
            <a:extLst>
              <a:ext uri="{FF2B5EF4-FFF2-40B4-BE49-F238E27FC236}">
                <a16:creationId xmlns:a16="http://schemas.microsoft.com/office/drawing/2014/main" id="{B90F9E9B-0C24-4449-9FB0-2DC736696C67}"/>
              </a:ext>
            </a:extLst>
          </p:cNvPr>
          <p:cNvPicPr>
            <a:picLocks noChangeAspect="1"/>
          </p:cNvPicPr>
          <p:nvPr/>
        </p:nvPicPr>
        <p:blipFill>
          <a:blip r:embed="rId2"/>
          <a:stretch>
            <a:fillRect/>
          </a:stretch>
        </p:blipFill>
        <p:spPr>
          <a:xfrm>
            <a:off x="228600" y="493233"/>
            <a:ext cx="8077200" cy="4157034"/>
          </a:xfrm>
          <a:prstGeom prst="rect">
            <a:avLst/>
          </a:prstGeom>
        </p:spPr>
      </p:pic>
    </p:spTree>
    <p:extLst>
      <p:ext uri="{BB962C8B-B14F-4D97-AF65-F5344CB8AC3E}">
        <p14:creationId xmlns:p14="http://schemas.microsoft.com/office/powerpoint/2010/main" val="3937065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6949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62624-288D-9F49-8C9B-172DD2A7AC1A}"/>
              </a:ext>
            </a:extLst>
          </p:cNvPr>
          <p:cNvSpPr>
            <a:spLocks noGrp="1"/>
          </p:cNvSpPr>
          <p:nvPr>
            <p:ph idx="1"/>
          </p:nvPr>
        </p:nvSpPr>
        <p:spPr>
          <a:xfrm>
            <a:off x="154736" y="3806352"/>
            <a:ext cx="8839200" cy="634819"/>
          </a:xfrm>
        </p:spPr>
        <p:txBody>
          <a:bodyPr/>
          <a:lstStyle/>
          <a:p>
            <a:r>
              <a:rPr lang="en-US" sz="1600" dirty="0"/>
              <a:t>UNION vs JOIN can be confusing. Basically, </a:t>
            </a:r>
          </a:p>
          <a:p>
            <a:pPr lvl="1"/>
            <a:r>
              <a:rPr lang="en-US" sz="1400" dirty="0"/>
              <a:t>JOIN puts the tables together “side by side.”</a:t>
            </a:r>
          </a:p>
          <a:p>
            <a:pPr lvl="1"/>
            <a:r>
              <a:rPr lang="en-US" sz="1400" dirty="0"/>
              <a:t>Union puts the tables together “one on top of the </a:t>
            </a:r>
            <a:r>
              <a:rPr lang="en-US" sz="1400" dirty="0" err="1"/>
              <a:t>oter</a:t>
            </a:r>
            <a:r>
              <a:rPr lang="en-US" sz="1400" dirty="0"/>
              <a:t>.”</a:t>
            </a:r>
          </a:p>
        </p:txBody>
      </p:sp>
      <p:sp>
        <p:nvSpPr>
          <p:cNvPr id="3" name="Title 2">
            <a:extLst>
              <a:ext uri="{FF2B5EF4-FFF2-40B4-BE49-F238E27FC236}">
                <a16:creationId xmlns:a16="http://schemas.microsoft.com/office/drawing/2014/main" id="{0FEA0409-8DA2-C34F-BA5B-87CA012C01A9}"/>
              </a:ext>
            </a:extLst>
          </p:cNvPr>
          <p:cNvSpPr>
            <a:spLocks noGrp="1"/>
          </p:cNvSpPr>
          <p:nvPr>
            <p:ph type="title"/>
          </p:nvPr>
        </p:nvSpPr>
        <p:spPr/>
        <p:txBody>
          <a:bodyPr/>
          <a:lstStyle/>
          <a:p>
            <a:r>
              <a:rPr lang="en-US" dirty="0"/>
              <a:t>JOIN and UNION (and Set Operations)</a:t>
            </a:r>
          </a:p>
        </p:txBody>
      </p:sp>
      <p:pic>
        <p:nvPicPr>
          <p:cNvPr id="4" name="Picture 3">
            <a:extLst>
              <a:ext uri="{FF2B5EF4-FFF2-40B4-BE49-F238E27FC236}">
                <a16:creationId xmlns:a16="http://schemas.microsoft.com/office/drawing/2014/main" id="{DE8BBF7E-E2F4-EE40-957A-17A63425F9E3}"/>
              </a:ext>
            </a:extLst>
          </p:cNvPr>
          <p:cNvPicPr>
            <a:picLocks noChangeAspect="1"/>
          </p:cNvPicPr>
          <p:nvPr/>
        </p:nvPicPr>
        <p:blipFill>
          <a:blip r:embed="rId2"/>
          <a:stretch>
            <a:fillRect/>
          </a:stretch>
        </p:blipFill>
        <p:spPr>
          <a:xfrm>
            <a:off x="172570" y="666750"/>
            <a:ext cx="3898446" cy="2429299"/>
          </a:xfrm>
          <a:prstGeom prst="rect">
            <a:avLst/>
          </a:prstGeom>
        </p:spPr>
      </p:pic>
      <p:pic>
        <p:nvPicPr>
          <p:cNvPr id="5" name="Picture 4">
            <a:extLst>
              <a:ext uri="{FF2B5EF4-FFF2-40B4-BE49-F238E27FC236}">
                <a16:creationId xmlns:a16="http://schemas.microsoft.com/office/drawing/2014/main" id="{0F06648C-D5E1-E840-B582-C060B906C1EF}"/>
              </a:ext>
            </a:extLst>
          </p:cNvPr>
          <p:cNvPicPr>
            <a:picLocks noChangeAspect="1"/>
          </p:cNvPicPr>
          <p:nvPr/>
        </p:nvPicPr>
        <p:blipFill>
          <a:blip r:embed="rId3"/>
          <a:stretch>
            <a:fillRect/>
          </a:stretch>
        </p:blipFill>
        <p:spPr>
          <a:xfrm>
            <a:off x="4893724" y="666750"/>
            <a:ext cx="4077706" cy="3105150"/>
          </a:xfrm>
          <a:prstGeom prst="rect">
            <a:avLst/>
          </a:prstGeom>
        </p:spPr>
      </p:pic>
    </p:spTree>
    <p:extLst>
      <p:ext uri="{BB962C8B-B14F-4D97-AF65-F5344CB8AC3E}">
        <p14:creationId xmlns:p14="http://schemas.microsoft.com/office/powerpoint/2010/main" val="396245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CEDD15-0530-5040-B71E-6383E5092A47}"/>
              </a:ext>
            </a:extLst>
          </p:cNvPr>
          <p:cNvSpPr>
            <a:spLocks noGrp="1"/>
          </p:cNvSpPr>
          <p:nvPr>
            <p:ph idx="1"/>
          </p:nvPr>
        </p:nvSpPr>
        <p:spPr/>
        <p:txBody>
          <a:bodyPr/>
          <a:lstStyle/>
          <a:p>
            <a:r>
              <a:rPr lang="en-US" dirty="0"/>
              <a:t>The SQL set operations are:</a:t>
            </a:r>
          </a:p>
          <a:p>
            <a:pPr lvl="1"/>
            <a:r>
              <a:rPr lang="en-US" dirty="0"/>
              <a:t>UNION</a:t>
            </a:r>
          </a:p>
          <a:p>
            <a:pPr lvl="1"/>
            <a:r>
              <a:rPr lang="en-US" dirty="0"/>
              <a:t>SELECT</a:t>
            </a:r>
          </a:p>
          <a:p>
            <a:pPr lvl="1"/>
            <a:r>
              <a:rPr lang="en-US" dirty="0"/>
              <a:t>EXCEPT</a:t>
            </a:r>
          </a:p>
          <a:p>
            <a:pPr lvl="1"/>
            <a:endParaRPr lang="en-US" dirty="0"/>
          </a:p>
          <a:p>
            <a:r>
              <a:rPr lang="en-US" dirty="0"/>
              <a:t>Virtually all SQL implementations support UNION.</a:t>
            </a:r>
          </a:p>
          <a:p>
            <a:endParaRPr lang="en-US" dirty="0"/>
          </a:p>
          <a:p>
            <a:r>
              <a:rPr lang="en-US" dirty="0"/>
              <a:t>Support for INTERSECT and EXCEPT is less consistent.</a:t>
            </a:r>
            <a:br>
              <a:rPr lang="en-US" dirty="0"/>
            </a:br>
            <a:r>
              <a:rPr lang="en-US" dirty="0"/>
              <a:t>Can be implemented using other primitives.</a:t>
            </a:r>
          </a:p>
          <a:p>
            <a:endParaRPr lang="en-US" dirty="0"/>
          </a:p>
          <a:p>
            <a:r>
              <a:rPr lang="en-US" dirty="0"/>
              <a:t>We will some examples with another database that we will use.</a:t>
            </a:r>
            <a:br>
              <a:rPr lang="en-US" dirty="0"/>
            </a:br>
            <a:r>
              <a:rPr lang="en-US" dirty="0"/>
              <a:t>(Switch to notebook)</a:t>
            </a:r>
          </a:p>
          <a:p>
            <a:endParaRPr lang="en-US" dirty="0"/>
          </a:p>
          <a:p>
            <a:endParaRPr lang="en-US" dirty="0"/>
          </a:p>
        </p:txBody>
      </p:sp>
      <p:sp>
        <p:nvSpPr>
          <p:cNvPr id="3" name="Title 2">
            <a:extLst>
              <a:ext uri="{FF2B5EF4-FFF2-40B4-BE49-F238E27FC236}">
                <a16:creationId xmlns:a16="http://schemas.microsoft.com/office/drawing/2014/main" id="{0DDE2047-6CBE-6247-8318-9C3CC3714803}"/>
              </a:ext>
            </a:extLst>
          </p:cNvPr>
          <p:cNvSpPr>
            <a:spLocks noGrp="1"/>
          </p:cNvSpPr>
          <p:nvPr>
            <p:ph type="title"/>
          </p:nvPr>
        </p:nvSpPr>
        <p:spPr/>
        <p:txBody>
          <a:bodyPr/>
          <a:lstStyle/>
          <a:p>
            <a:r>
              <a:rPr lang="en-US" dirty="0"/>
              <a:t>RDBMS and Set Operations</a:t>
            </a:r>
          </a:p>
        </p:txBody>
      </p:sp>
    </p:spTree>
    <p:extLst>
      <p:ext uri="{BB962C8B-B14F-4D97-AF65-F5344CB8AC3E}">
        <p14:creationId xmlns:p14="http://schemas.microsoft.com/office/powerpoint/2010/main" val="337028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Set Comparisons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0373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388567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1687665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46839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456040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887417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Codd’s Rules</a:t>
            </a:r>
            <a:br>
              <a:rPr lang="en-US" altLang="en-US" sz="2800" i="1" dirty="0">
                <a:solidFill>
                  <a:schemeClr val="bg1"/>
                </a:solidFill>
              </a:rPr>
            </a:br>
            <a:r>
              <a:rPr lang="en-US" altLang="en-US" sz="2800" i="1" dirty="0">
                <a:solidFill>
                  <a:schemeClr val="bg1"/>
                </a:solidFill>
              </a:rPr>
              <a:t>Metadata, Integrity</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399229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err="1"/>
              <a:t>S</a:t>
            </a:r>
            <a:r>
              <a:rPr lang="en-US" altLang="en-US" dirty="0" err="1"/>
              <a:t>.</a:t>
            </a:r>
            <a:r>
              <a:rPr lang="en-US" altLang="en-US" i="1" dirty="0" err="1"/>
              <a:t>course_id</a:t>
            </a:r>
            <a:r>
              <a:rPr lang="en-US" altLang="en-US" i="1" dirty="0"/>
              <a:t> </a:t>
            </a:r>
            <a:r>
              <a:rPr lang="en-US" altLang="en-US" dirty="0"/>
              <a:t>= </a:t>
            </a:r>
            <a:r>
              <a:rPr lang="en-US" altLang="en-US" i="1" dirty="0" err="1"/>
              <a:t>T</a:t>
            </a:r>
            <a:r>
              <a:rPr lang="en-US" altLang="en-US" dirty="0" err="1"/>
              <a:t>.</a:t>
            </a:r>
            <a:r>
              <a:rPr lang="en-US" altLang="en-US" i="1" dirty="0" err="1"/>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397822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932401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624800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Interesting JOINs</a:t>
            </a:r>
            <a:br>
              <a:rPr lang="en-US" altLang="en-US" sz="2800" i="1" dirty="0">
                <a:solidFill>
                  <a:prstClr val="white"/>
                </a:solidFill>
              </a:rPr>
            </a:br>
            <a:r>
              <a:rPr lang="en-US" altLang="en-US" sz="2800" i="1" dirty="0">
                <a:solidFill>
                  <a:prstClr val="white"/>
                </a:solidFill>
              </a:rPr>
              <a:t>(Switch to notebook)</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W4111_002_2022_1: Lecture 3: ER, Relational, SQL (III)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5739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Subquery  Again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(Because it is Complex)</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17149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idx="1"/>
          </p:nvPr>
        </p:nvSpPr>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1882376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790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3249832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27163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idx="1"/>
          </p:nvPr>
        </p:nvSpPr>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1796123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idx="1"/>
          </p:nvPr>
        </p:nvSpPr>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3216595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20731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785953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Tree>
    <p:extLst>
      <p:ext uri="{BB962C8B-B14F-4D97-AF65-F5344CB8AC3E}">
        <p14:creationId xmlns:p14="http://schemas.microsoft.com/office/powerpoint/2010/main" val="1550225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5"/>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6070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5167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3863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2"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93014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9"/>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1482265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3989661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1"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Tree>
    <p:extLst>
      <p:ext uri="{BB962C8B-B14F-4D97-AF65-F5344CB8AC3E}">
        <p14:creationId xmlns:p14="http://schemas.microsoft.com/office/powerpoint/2010/main" val="3781125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70"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Tree>
    <p:extLst>
      <p:ext uri="{BB962C8B-B14F-4D97-AF65-F5344CB8AC3E}">
        <p14:creationId xmlns:p14="http://schemas.microsoft.com/office/powerpoint/2010/main" val="4184409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extLst>
      <p:ext uri="{BB962C8B-B14F-4D97-AF65-F5344CB8AC3E}">
        <p14:creationId xmlns:p14="http://schemas.microsoft.com/office/powerpoint/2010/main" val="3107358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6"/>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Tree>
    <p:extLst>
      <p:ext uri="{BB962C8B-B14F-4D97-AF65-F5344CB8AC3E}">
        <p14:creationId xmlns:p14="http://schemas.microsoft.com/office/powerpoint/2010/main" val="1982265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9"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extLst>
      <p:ext uri="{BB962C8B-B14F-4D97-AF65-F5344CB8AC3E}">
        <p14:creationId xmlns:p14="http://schemas.microsoft.com/office/powerpoint/2010/main" val="122900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Tree>
    <p:extLst>
      <p:ext uri="{BB962C8B-B14F-4D97-AF65-F5344CB8AC3E}">
        <p14:creationId xmlns:p14="http://schemas.microsoft.com/office/powerpoint/2010/main" val="2259204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Tree>
    <p:extLst>
      <p:ext uri="{BB962C8B-B14F-4D97-AF65-F5344CB8AC3E}">
        <p14:creationId xmlns:p14="http://schemas.microsoft.com/office/powerpoint/2010/main" val="299389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4"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26113768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04972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3"/>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extLst>
      <p:ext uri="{BB962C8B-B14F-4D97-AF65-F5344CB8AC3E}">
        <p14:creationId xmlns:p14="http://schemas.microsoft.com/office/powerpoint/2010/main" val="215195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3018292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a:t>Primary</a:t>
            </a:r>
          </a:p>
          <a:p>
            <a:r>
              <a:rPr lang="en-US" dirty="0"/>
              <a:t>Unique</a:t>
            </a:r>
          </a:p>
          <a:p>
            <a:r>
              <a:rPr lang="en-US" dirty="0"/>
              <a:t>Unique and Not Null</a:t>
            </a:r>
          </a:p>
          <a:p>
            <a:r>
              <a:rPr lang="en-US" dirty="0"/>
              <a:t>Index</a:t>
            </a:r>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4232214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750829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(F21): Lecture 5: ER, Relational, SQL (IV) </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4097189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94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Faculty, Student Inheritance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64393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72195</TotalTime>
  <Words>6856</Words>
  <Application>Microsoft Macintosh PowerPoint</Application>
  <PresentationFormat>On-screen Show (16:9)</PresentationFormat>
  <Paragraphs>718</Paragraphs>
  <Slides>96</Slides>
  <Notes>66</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96</vt:i4>
      </vt:variant>
    </vt:vector>
  </HeadingPairs>
  <TitlesOfParts>
    <vt:vector size="115"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3_db-5-grey</vt:lpstr>
      <vt:lpstr>2_db-5-grey</vt:lpstr>
      <vt:lpstr>1_Office Theme</vt:lpstr>
      <vt:lpstr>4_db-5-grey</vt:lpstr>
      <vt:lpstr>5_db-5-grey</vt:lpstr>
      <vt:lpstr>2_Office Theme</vt:lpstr>
      <vt:lpstr>6_db-5-grey</vt:lpstr>
      <vt:lpstr>7_db-5-grey</vt:lpstr>
      <vt:lpstr>PowerPoint Presentation</vt:lpstr>
      <vt:lpstr>PowerPoint Presentation</vt:lpstr>
      <vt:lpstr>PowerPoint Presentation</vt:lpstr>
      <vt:lpstr>Codd’s 12 Rules</vt:lpstr>
      <vt:lpstr>Codd’s 12 Rules</vt:lpstr>
      <vt:lpstr>Metadata and Catalog</vt:lpstr>
      <vt:lpstr>Data Definition Language (DDL)</vt:lpstr>
      <vt:lpstr>Data Dictionary Storage</vt:lpstr>
      <vt:lpstr>Relational Representation of System Metadata</vt:lpstr>
      <vt:lpstr>MySQL Catalog (Information_Schema)</vt:lpstr>
      <vt:lpstr>Usage Example: Basic Steps in Query Processing</vt:lpstr>
      <vt:lpstr>PowerPoint Presentation</vt:lpstr>
      <vt:lpstr>Some Additional Operations</vt:lpstr>
      <vt:lpstr>Semi-Join</vt:lpstr>
      <vt:lpstr>Anti-Join</vt:lpstr>
      <vt:lpstr>Division</vt:lpstr>
      <vt:lpstr>Division</vt:lpstr>
      <vt:lpstr>PowerPoint Presentation</vt:lpstr>
      <vt:lpstr>PowerPoint Presentation</vt:lpstr>
      <vt:lpstr>Set Operations</vt:lpstr>
      <vt:lpstr>One Way to Think About Joins</vt:lpstr>
      <vt:lpstr>JOIN and UNION (and Set Operations)</vt:lpstr>
      <vt:lpstr>RDBMS and Set Operations</vt:lpstr>
      <vt:lpstr>PowerPoint Presentation</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PowerPoint Presentation</vt:lpstr>
      <vt:lpstr>Nested Subqueries</vt:lpstr>
      <vt:lpstr>Nested Subquery</vt:lpstr>
      <vt:lpstr>Consider Some Tables</vt:lpstr>
      <vt:lpstr>Consider a Subquery Tables</vt:lpstr>
      <vt:lpstr>Subqueries in the From Clause</vt:lpstr>
      <vt:lpstr>Scalar Subquery</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Built-in Data Types in SQL </vt:lpstr>
      <vt:lpstr>Large-Object Types</vt:lpstr>
      <vt:lpstr>User-Defined Types</vt:lpstr>
      <vt:lpstr>Domains</vt:lpstr>
      <vt:lpstr>PowerPoint Presentation</vt:lpstr>
      <vt:lpstr>Index Creation</vt:lpstr>
      <vt:lpstr>Index Creation Example</vt:lpstr>
      <vt:lpstr>Let’s Practice</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596</cp:revision>
  <cp:lastPrinted>2021-09-23T10:10:07Z</cp:lastPrinted>
  <dcterms:created xsi:type="dcterms:W3CDTF">2010-04-12T23:12:02Z</dcterms:created>
  <dcterms:modified xsi:type="dcterms:W3CDTF">2022-02-22T11:44:31Z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